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h7Wy07GPCADJFEvGnPefgIivscP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94660"/>
  </p:normalViewPr>
  <p:slideViewPr>
    <p:cSldViewPr snapToGrid="0">
      <p:cViewPr>
        <p:scale>
          <a:sx n="80" d="100"/>
          <a:sy n="80" d="100"/>
        </p:scale>
        <p:origin x="1836" y="-5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1496484"/>
            <a:ext cx="582930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857250" y="4802717"/>
            <a:ext cx="51435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528108" y="2377546"/>
            <a:ext cx="5801784"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772577" y="3622015"/>
            <a:ext cx="774911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227798" y="2186121"/>
            <a:ext cx="774911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67916" y="2279653"/>
            <a:ext cx="5915025"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67916" y="6119286"/>
            <a:ext cx="5915025"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5"/>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71488"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471863"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72381"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72381" y="2241551"/>
            <a:ext cx="2901255"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7"/>
          <p:cNvSpPr txBox="1">
            <a:spLocks noGrp="1"/>
          </p:cNvSpPr>
          <p:nvPr>
            <p:ph type="body" idx="2"/>
          </p:nvPr>
        </p:nvSpPr>
        <p:spPr>
          <a:xfrm>
            <a:off x="472381" y="3340100"/>
            <a:ext cx="2901255"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471863" y="2241551"/>
            <a:ext cx="291554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7"/>
          <p:cNvSpPr txBox="1">
            <a:spLocks noGrp="1"/>
          </p:cNvSpPr>
          <p:nvPr>
            <p:ph type="body" idx="4"/>
          </p:nvPr>
        </p:nvSpPr>
        <p:spPr>
          <a:xfrm>
            <a:off x="3471863" y="3340100"/>
            <a:ext cx="291554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915543" y="1316569"/>
            <a:ext cx="3471863" cy="6498167"/>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0"/>
          <p:cNvSpPr txBox="1">
            <a:spLocks noGrp="1"/>
          </p:cNvSpPr>
          <p:nvPr>
            <p:ph type="body" idx="2"/>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0"/>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316569"/>
            <a:ext cx="3471863" cy="6498167"/>
          </a:xfrm>
          <a:prstGeom prst="rect">
            <a:avLst/>
          </a:prstGeom>
          <a:noFill/>
          <a:ln>
            <a:noFill/>
          </a:ln>
        </p:spPr>
      </p:sp>
      <p:sp>
        <p:nvSpPr>
          <p:cNvPr id="64" name="Google Shape;64;p11"/>
          <p:cNvSpPr txBox="1">
            <a:spLocks noGrp="1"/>
          </p:cNvSpPr>
          <p:nvPr>
            <p:ph type="body" idx="1"/>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mcomc.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subTitle" idx="1"/>
          </p:nvPr>
        </p:nvSpPr>
        <p:spPr>
          <a:xfrm>
            <a:off x="101392" y="104226"/>
            <a:ext cx="6756600" cy="79128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100"/>
              <a:buNone/>
            </a:pPr>
            <a:br>
              <a:rPr lang="en-US" sz="2100" b="1" dirty="0">
                <a:latin typeface="Calibri"/>
                <a:ea typeface="Calibri"/>
                <a:cs typeface="Calibri"/>
                <a:sym typeface="Calibri"/>
              </a:rPr>
            </a:br>
            <a:r>
              <a:rPr lang="en-US" sz="2100" dirty="0"/>
              <a:t>ANTIQUE MOTORING CLUB OF MONMOUTH COUNTY</a:t>
            </a:r>
            <a:br>
              <a:rPr lang="en-US" sz="2100" b="1" dirty="0">
                <a:latin typeface="Calibri"/>
                <a:ea typeface="Calibri"/>
                <a:cs typeface="Calibri"/>
                <a:sym typeface="Calibri"/>
              </a:rPr>
            </a:br>
            <a:r>
              <a:rPr lang="en-US" sz="1400" i="1" dirty="0"/>
              <a:t>PROUDLY PRESENTS THE</a:t>
            </a:r>
            <a:r>
              <a:rPr lang="en-US" sz="1400" b="1" i="1" dirty="0">
                <a:latin typeface="Calibri"/>
                <a:ea typeface="Calibri"/>
                <a:cs typeface="Calibri"/>
                <a:sym typeface="Calibri"/>
              </a:rPr>
              <a:t> </a:t>
            </a:r>
            <a:br>
              <a:rPr lang="en-US" sz="2100" b="1" dirty="0">
                <a:latin typeface="Calibri"/>
                <a:ea typeface="Calibri"/>
                <a:cs typeface="Calibri"/>
                <a:sym typeface="Calibri"/>
              </a:rPr>
            </a:br>
            <a:r>
              <a:rPr lang="en-US" sz="2800" dirty="0">
                <a:solidFill>
                  <a:srgbClr val="FF0000"/>
                </a:solidFill>
              </a:rPr>
              <a:t>FALL 2024 VINTAGE CAR SHOW</a:t>
            </a:r>
            <a:br>
              <a:rPr lang="en-US" sz="2800" b="1" dirty="0">
                <a:solidFill>
                  <a:srgbClr val="C00000"/>
                </a:solidFill>
                <a:latin typeface="Calibri"/>
                <a:ea typeface="Calibri"/>
                <a:cs typeface="Calibri"/>
                <a:sym typeface="Calibri"/>
              </a:rPr>
            </a:br>
            <a:br>
              <a:rPr lang="en-US" sz="2800" b="1" dirty="0">
                <a:solidFill>
                  <a:srgbClr val="C00000"/>
                </a:solidFill>
                <a:latin typeface="Calibri"/>
                <a:ea typeface="Calibri"/>
                <a:cs typeface="Calibri"/>
                <a:sym typeface="Calibri"/>
              </a:rPr>
            </a:br>
            <a:endParaRPr sz="2800" b="1" dirty="0">
              <a:solidFill>
                <a:srgbClr val="C00000"/>
              </a:solidFill>
              <a:latin typeface="Calibri"/>
              <a:ea typeface="Calibri"/>
              <a:cs typeface="Calibri"/>
              <a:sym typeface="Calibri"/>
            </a:endParaRPr>
          </a:p>
          <a:p>
            <a:pPr marL="0" marR="0" lvl="0" indent="0" algn="ctr" rtl="0">
              <a:lnSpc>
                <a:spcPct val="107000"/>
              </a:lnSpc>
              <a:spcBef>
                <a:spcPts val="0"/>
              </a:spcBef>
              <a:spcAft>
                <a:spcPts val="0"/>
              </a:spcAft>
              <a:buClr>
                <a:schemeClr val="dk1"/>
              </a:buClr>
              <a:buSzPts val="1800"/>
              <a:buNone/>
            </a:pPr>
            <a:endParaRPr sz="1800" b="1" dirty="0">
              <a:latin typeface="Calibri"/>
              <a:ea typeface="Calibri"/>
              <a:cs typeface="Calibri"/>
              <a:sym typeface="Calibri"/>
            </a:endParaRPr>
          </a:p>
          <a:p>
            <a:pPr marL="0" marR="0" lvl="0" indent="0" algn="ctr" rtl="0">
              <a:lnSpc>
                <a:spcPct val="100000"/>
              </a:lnSpc>
              <a:spcBef>
                <a:spcPts val="800"/>
              </a:spcBef>
              <a:spcAft>
                <a:spcPts val="0"/>
              </a:spcAft>
              <a:buClr>
                <a:schemeClr val="dk1"/>
              </a:buClr>
              <a:buSzPts val="1400"/>
              <a:buNone/>
            </a:pPr>
            <a:br>
              <a:rPr lang="en-US" sz="1400" b="1" u="sng" dirty="0">
                <a:latin typeface="Calibri"/>
                <a:ea typeface="Calibri"/>
                <a:cs typeface="Calibri"/>
                <a:sym typeface="Calibri"/>
              </a:rPr>
            </a:br>
            <a:br>
              <a:rPr lang="en-US" sz="1400" b="1" u="sng" dirty="0">
                <a:latin typeface="Calibri"/>
                <a:ea typeface="Calibri"/>
                <a:cs typeface="Calibri"/>
                <a:sym typeface="Calibri"/>
              </a:rPr>
            </a:br>
            <a:br>
              <a:rPr lang="en-US" sz="1400" b="1" u="sng" dirty="0">
                <a:latin typeface="Calibri"/>
                <a:ea typeface="Calibri"/>
                <a:cs typeface="Calibri"/>
                <a:sym typeface="Calibri"/>
              </a:rPr>
            </a:br>
            <a:br>
              <a:rPr lang="en-US" sz="1400" b="1" u="sng" dirty="0">
                <a:latin typeface="Calibri"/>
                <a:ea typeface="Calibri"/>
                <a:cs typeface="Calibri"/>
                <a:sym typeface="Calibri"/>
              </a:rPr>
            </a:br>
            <a:r>
              <a:rPr lang="en-US" sz="2100" dirty="0"/>
              <a:t>S U N D A Y ,  S E P T E M B E R  1 5 , 2 0 2 4 | 10 </a:t>
            </a:r>
            <a:r>
              <a:rPr lang="en-US" sz="1600" dirty="0"/>
              <a:t>AM</a:t>
            </a:r>
            <a:r>
              <a:rPr lang="en-US" sz="2100" dirty="0"/>
              <a:t> - 2</a:t>
            </a:r>
            <a:r>
              <a:rPr lang="en-US" sz="1600" dirty="0"/>
              <a:t> PM</a:t>
            </a:r>
          </a:p>
          <a:p>
            <a:pPr marL="0" marR="0" lvl="0" indent="0" algn="ctr" rtl="0">
              <a:lnSpc>
                <a:spcPct val="100000"/>
              </a:lnSpc>
              <a:spcBef>
                <a:spcPts val="800"/>
              </a:spcBef>
              <a:spcAft>
                <a:spcPts val="0"/>
              </a:spcAft>
              <a:buClr>
                <a:schemeClr val="dk1"/>
              </a:buClr>
              <a:buSzPts val="1400"/>
              <a:buNone/>
            </a:pPr>
            <a:r>
              <a:rPr lang="en-US" sz="1450" dirty="0"/>
              <a:t>AT THE PARKER HOMESTEAD – 1665 | 235 RUMSON ROAD IN LITTLE SILVER</a:t>
            </a:r>
          </a:p>
          <a:p>
            <a:pPr marL="0" marR="0" lvl="0" indent="0" algn="ctr" rtl="0">
              <a:lnSpc>
                <a:spcPct val="100000"/>
              </a:lnSpc>
              <a:spcBef>
                <a:spcPts val="800"/>
              </a:spcBef>
              <a:spcAft>
                <a:spcPts val="0"/>
              </a:spcAft>
              <a:buClr>
                <a:schemeClr val="dk1"/>
              </a:buClr>
              <a:buSzPts val="1400"/>
              <a:buNone/>
            </a:pPr>
            <a:br>
              <a:rPr lang="en-US" sz="1450" dirty="0">
                <a:latin typeface="Calibri"/>
                <a:ea typeface="Calibri"/>
                <a:cs typeface="Calibri"/>
                <a:sym typeface="Calibri"/>
              </a:rPr>
            </a:br>
            <a:endParaRPr lang="en-US" sz="1450" dirty="0">
              <a:latin typeface="Calibri"/>
              <a:ea typeface="Calibri"/>
              <a:cs typeface="Calibri"/>
              <a:sym typeface="Calibri"/>
            </a:endParaRPr>
          </a:p>
          <a:p>
            <a:pPr marL="0" marR="0" lvl="0" indent="0" algn="ctr" rtl="0">
              <a:lnSpc>
                <a:spcPct val="100000"/>
              </a:lnSpc>
              <a:spcBef>
                <a:spcPts val="800"/>
              </a:spcBef>
              <a:spcAft>
                <a:spcPts val="0"/>
              </a:spcAft>
              <a:buClr>
                <a:schemeClr val="dk1"/>
              </a:buClr>
              <a:buSzPts val="1400"/>
              <a:buNone/>
            </a:pPr>
            <a:br>
              <a:rPr lang="en-US" sz="1600" b="1" dirty="0"/>
            </a:br>
            <a:br>
              <a:rPr lang="en-US" sz="1600" b="1" dirty="0"/>
            </a:br>
            <a:r>
              <a:rPr lang="en-US" sz="1600" b="1" dirty="0"/>
              <a:t>ATTENDEES MUST REGISTER VEHICLES AT THE EVENT</a:t>
            </a:r>
            <a:endParaRPr lang="en-US" sz="1600" dirty="0"/>
          </a:p>
          <a:p>
            <a:pPr marL="0" marR="0" lvl="0" indent="0" algn="ctr" rtl="0">
              <a:lnSpc>
                <a:spcPct val="100000"/>
              </a:lnSpc>
              <a:spcBef>
                <a:spcPts val="800"/>
              </a:spcBef>
              <a:spcAft>
                <a:spcPts val="0"/>
              </a:spcAft>
              <a:buClr>
                <a:schemeClr val="dk1"/>
              </a:buClr>
              <a:buSzPts val="1400"/>
              <a:buNone/>
            </a:pPr>
            <a:r>
              <a:rPr lang="en-US" sz="1600" dirty="0"/>
              <a:t>ALL MAKES AND MODELS WELCOME</a:t>
            </a:r>
          </a:p>
          <a:p>
            <a:pPr marL="0" marR="0" lvl="0" indent="0" algn="ctr" rtl="0">
              <a:lnSpc>
                <a:spcPct val="100000"/>
              </a:lnSpc>
              <a:spcBef>
                <a:spcPts val="800"/>
              </a:spcBef>
              <a:spcAft>
                <a:spcPts val="0"/>
              </a:spcAft>
              <a:buClr>
                <a:schemeClr val="dk1"/>
              </a:buClr>
              <a:buSzPts val="1400"/>
              <a:buNone/>
            </a:pPr>
            <a:r>
              <a:rPr lang="en-US" sz="1600" dirty="0"/>
              <a:t>BREAKFAST AND LUNCH AVAILABLE - WHILE SUPPLIES LAST</a:t>
            </a:r>
          </a:p>
          <a:p>
            <a:pPr marL="0" marR="0" lvl="0" indent="0" algn="ctr" rtl="0">
              <a:lnSpc>
                <a:spcPct val="100000"/>
              </a:lnSpc>
              <a:spcBef>
                <a:spcPts val="800"/>
              </a:spcBef>
              <a:spcAft>
                <a:spcPts val="0"/>
              </a:spcAft>
              <a:buClr>
                <a:schemeClr val="dk1"/>
              </a:buClr>
              <a:buSzPts val="1400"/>
              <a:buNone/>
            </a:pPr>
            <a:r>
              <a:rPr lang="en-US" sz="1600" dirty="0"/>
              <a:t>TOURS OF THE PARKER HOMESTEAD-1665 WILL BE GIVEN </a:t>
            </a:r>
          </a:p>
          <a:p>
            <a:pPr marL="0" marR="0" lvl="0" indent="0" algn="ctr" rtl="0">
              <a:lnSpc>
                <a:spcPct val="100000"/>
              </a:lnSpc>
              <a:spcBef>
                <a:spcPts val="800"/>
              </a:spcBef>
              <a:spcAft>
                <a:spcPts val="0"/>
              </a:spcAft>
              <a:buClr>
                <a:schemeClr val="dk1"/>
              </a:buClr>
              <a:buSzPts val="1400"/>
              <a:buNone/>
            </a:pPr>
            <a:r>
              <a:rPr lang="en-US" sz="1600" dirty="0"/>
              <a:t>DONATIONS ARE ACCEPTED [FULLY TAX DEDUCTIBLE – 501(C)(3)] </a:t>
            </a:r>
          </a:p>
          <a:p>
            <a:pPr marL="0" marR="0" lvl="0" indent="0" algn="ctr" rtl="0">
              <a:lnSpc>
                <a:spcPct val="100000"/>
              </a:lnSpc>
              <a:spcBef>
                <a:spcPts val="800"/>
              </a:spcBef>
              <a:spcAft>
                <a:spcPts val="0"/>
              </a:spcAft>
              <a:buClr>
                <a:schemeClr val="dk1"/>
              </a:buClr>
              <a:buSzPts val="1400"/>
              <a:buNone/>
            </a:pPr>
            <a:r>
              <a:rPr lang="en-US" sz="1400" dirty="0"/>
              <a:t>QUESTIONS OR MORE INFO: (732) 982-RIDE (7433)</a:t>
            </a:r>
          </a:p>
          <a:p>
            <a:pPr marL="0" marR="0" lvl="0" indent="0" algn="ctr" rtl="0">
              <a:lnSpc>
                <a:spcPct val="100000"/>
              </a:lnSpc>
              <a:spcBef>
                <a:spcPts val="800"/>
              </a:spcBef>
              <a:spcAft>
                <a:spcPts val="0"/>
              </a:spcAft>
              <a:buClr>
                <a:schemeClr val="dk1"/>
              </a:buClr>
              <a:buSzPts val="1400"/>
              <a:buNone/>
            </a:pPr>
            <a:r>
              <a:rPr lang="en-US" sz="1600" dirty="0"/>
              <a:t> </a:t>
            </a:r>
            <a:r>
              <a:rPr lang="en-US" sz="1400" dirty="0"/>
              <a:t>OR</a:t>
            </a:r>
            <a:r>
              <a:rPr lang="en-US" sz="1600" dirty="0"/>
              <a:t> </a:t>
            </a:r>
            <a:r>
              <a:rPr lang="en-US" sz="1600" u="sng" dirty="0">
                <a:solidFill>
                  <a:schemeClr val="hlink"/>
                </a:solidFill>
                <a:hlinkClick r:id="rId3"/>
              </a:rPr>
              <a:t>www.amcomc.org</a:t>
            </a:r>
            <a:r>
              <a:rPr lang="en-US" sz="1600" dirty="0"/>
              <a:t> </a:t>
            </a:r>
            <a:br>
              <a:rPr lang="en-US" sz="1600" b="1" dirty="0">
                <a:latin typeface="Calibri"/>
                <a:ea typeface="Calibri"/>
                <a:cs typeface="Calibri"/>
                <a:sym typeface="Calibri"/>
              </a:rPr>
            </a:br>
            <a:br>
              <a:rPr lang="en-US" sz="1800" dirty="0">
                <a:latin typeface="Calibri"/>
                <a:ea typeface="Calibri"/>
                <a:cs typeface="Calibri"/>
                <a:sym typeface="Calibri"/>
              </a:rPr>
            </a:br>
            <a:r>
              <a:rPr lang="en-US" sz="1800" dirty="0">
                <a:latin typeface="Calibri"/>
                <a:ea typeface="Calibri"/>
                <a:cs typeface="Calibri"/>
                <a:sym typeface="Calibri"/>
              </a:rPr>
              <a:t> </a:t>
            </a:r>
            <a:endParaRPr dirty="0"/>
          </a:p>
        </p:txBody>
      </p:sp>
      <p:pic>
        <p:nvPicPr>
          <p:cNvPr id="89" name="Google Shape;89;p1"/>
          <p:cNvPicPr preferRelativeResize="0"/>
          <p:nvPr/>
        </p:nvPicPr>
        <p:blipFill rotWithShape="1">
          <a:blip r:embed="rId4">
            <a:alphaModFix/>
          </a:blip>
          <a:srcRect/>
          <a:stretch/>
        </p:blipFill>
        <p:spPr>
          <a:xfrm>
            <a:off x="5668" y="1491566"/>
            <a:ext cx="6858000" cy="1614357"/>
          </a:xfrm>
          <a:prstGeom prst="rect">
            <a:avLst/>
          </a:prstGeom>
          <a:noFill/>
          <a:ln>
            <a:noFill/>
          </a:ln>
        </p:spPr>
      </p:pic>
      <p:pic>
        <p:nvPicPr>
          <p:cNvPr id="2" name="Picture 1">
            <a:extLst>
              <a:ext uri="{FF2B5EF4-FFF2-40B4-BE49-F238E27FC236}">
                <a16:creationId xmlns:a16="http://schemas.microsoft.com/office/drawing/2014/main" id="{733159D4-8FD2-9629-5B8F-4CF902DA8CC5}"/>
              </a:ext>
            </a:extLst>
          </p:cNvPr>
          <p:cNvPicPr>
            <a:picLocks noChangeAspect="1"/>
          </p:cNvPicPr>
          <p:nvPr/>
        </p:nvPicPr>
        <p:blipFill>
          <a:blip r:embed="rId5"/>
          <a:stretch>
            <a:fillRect/>
          </a:stretch>
        </p:blipFill>
        <p:spPr>
          <a:xfrm>
            <a:off x="261257" y="4270982"/>
            <a:ext cx="6333761" cy="444175"/>
          </a:xfrm>
          <a:prstGeom prst="rect">
            <a:avLst/>
          </a:prstGeom>
        </p:spPr>
      </p:pic>
      <p:sp>
        <p:nvSpPr>
          <p:cNvPr id="4" name="TextBox 3">
            <a:extLst>
              <a:ext uri="{FF2B5EF4-FFF2-40B4-BE49-F238E27FC236}">
                <a16:creationId xmlns:a16="http://schemas.microsoft.com/office/drawing/2014/main" id="{9005F0B3-4548-D092-A025-40FAFDF1D955}"/>
              </a:ext>
            </a:extLst>
          </p:cNvPr>
          <p:cNvSpPr txBox="1"/>
          <p:nvPr/>
        </p:nvSpPr>
        <p:spPr>
          <a:xfrm>
            <a:off x="95716" y="7563661"/>
            <a:ext cx="6660892" cy="1239314"/>
          </a:xfrm>
          <a:prstGeom prst="rect">
            <a:avLst/>
          </a:prstGeom>
          <a:noFill/>
        </p:spPr>
        <p:txBody>
          <a:bodyPr wrap="square">
            <a:spAutoFit/>
          </a:bodyPr>
          <a:lstStyle/>
          <a:p>
            <a:pPr marL="0" marR="0" algn="just">
              <a:lnSpc>
                <a:spcPct val="107000"/>
              </a:lnSpc>
              <a:spcBef>
                <a:spcPts val="0"/>
              </a:spcBef>
              <a:spcAft>
                <a:spcPts val="800"/>
              </a:spcAft>
            </a:pPr>
            <a:r>
              <a:rPr lang="en-US" sz="1000" kern="100" dirty="0">
                <a:effectLst/>
                <a:latin typeface="Aptos" panose="020B0004020202020204" pitchFamily="34" charset="0"/>
                <a:ea typeface="Aptos" panose="020B0004020202020204" pitchFamily="34" charset="0"/>
                <a:cs typeface="Times New Roman" panose="02020603050405020304" pitchFamily="18" charset="0"/>
              </a:rPr>
              <a:t>“Member” assumes all responsibility for all related risks, dangers, and hazards, and agrees that “Organization” is not responsible for any injury, damage, or cost caused by or to “Member” with respect to any person or property.  All property losses, including damage to private property, vehicles, and/or personal injuries occurring before, during or after event are the sole responsibility of “Member”.  Submissions of claims for insurance reimbursement must be submitted by “Member” under their own personal and/or vehicular </a:t>
            </a:r>
            <a:r>
              <a:rPr lang="en-US" sz="1000" kern="100" dirty="0" err="1">
                <a:effectLst/>
                <a:latin typeface="Aptos" panose="020B0004020202020204" pitchFamily="34" charset="0"/>
                <a:ea typeface="Aptos" panose="020B0004020202020204" pitchFamily="34" charset="0"/>
                <a:cs typeface="Times New Roman" panose="02020603050405020304" pitchFamily="18" charset="0"/>
              </a:rPr>
              <a:t>polic</a:t>
            </a:r>
            <a:r>
              <a:rPr lang="en-US" sz="1000" kern="100" dirty="0">
                <a:effectLst/>
                <a:latin typeface="Aptos" panose="020B0004020202020204" pitchFamily="34" charset="0"/>
                <a:ea typeface="Aptos" panose="020B0004020202020204" pitchFamily="34" charset="0"/>
                <a:cs typeface="Times New Roman" panose="02020603050405020304" pitchFamily="18" charset="0"/>
              </a:rPr>
              <a:t>(</a:t>
            </a:r>
            <a:r>
              <a:rPr lang="en-US" sz="1000" kern="100" dirty="0" err="1">
                <a:effectLst/>
                <a:latin typeface="Aptos" panose="020B0004020202020204" pitchFamily="34" charset="0"/>
                <a:ea typeface="Aptos" panose="020B0004020202020204" pitchFamily="34" charset="0"/>
                <a:cs typeface="Times New Roman" panose="02020603050405020304" pitchFamily="18" charset="0"/>
              </a:rPr>
              <a:t>ies</a:t>
            </a:r>
            <a:r>
              <a:rPr lang="en-US" sz="1000" kern="100" dirty="0">
                <a:effectLst/>
                <a:latin typeface="Aptos" panose="020B0004020202020204" pitchFamily="34" charset="0"/>
                <a:ea typeface="Aptos" panose="020B0004020202020204" pitchFamily="34" charset="0"/>
                <a:cs typeface="Times New Roman" panose="02020603050405020304" pitchFamily="18" charset="0"/>
              </a:rPr>
              <a:t>).  Any vehicle utilized in this event is required to be insured and registered on the day of the event.  Vehicle drivers are required to hold a valid New Jersey driver’s license on the day of the event.</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276</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Colonna</dc:creator>
  <cp:lastModifiedBy>Pam Colonna</cp:lastModifiedBy>
  <cp:revision>9</cp:revision>
  <dcterms:created xsi:type="dcterms:W3CDTF">2024-02-01T00:00:06Z</dcterms:created>
  <dcterms:modified xsi:type="dcterms:W3CDTF">2024-02-09T12:21:09Z</dcterms:modified>
</cp:coreProperties>
</file>